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1" r:id="rId2"/>
    <p:sldId id="259" r:id="rId3"/>
    <p:sldId id="260" r:id="rId4"/>
    <p:sldId id="256" r:id="rId5"/>
    <p:sldId id="257" r:id="rId6"/>
    <p:sldId id="258" r:id="rId7"/>
    <p:sldId id="262" r:id="rId8"/>
    <p:sldId id="263" r:id="rId9"/>
    <p:sldId id="264" r:id="rId10"/>
    <p:sldId id="266" r:id="rId11"/>
    <p:sldId id="267" r:id="rId12"/>
    <p:sldId id="268"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1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905000"/>
            <a:ext cx="4953000" cy="2133600"/>
          </a:xfrm>
        </p:spPr>
        <p:txBody>
          <a:bodyPr>
            <a:normAutofit/>
          </a:bodyPr>
          <a:lstStyle/>
          <a:p>
            <a:pPr algn="ctr"/>
            <a:r>
              <a:rPr lang="ar-IQ" dirty="0" smtClean="0"/>
              <a:t>التي قام باعدادها مدرس مادة </a:t>
            </a:r>
          </a:p>
          <a:p>
            <a:pPr algn="ctr"/>
            <a:r>
              <a:rPr lang="ar-IQ" dirty="0" smtClean="0"/>
              <a:t>التربية الكشفية في</a:t>
            </a:r>
          </a:p>
          <a:p>
            <a:pPr algn="ctr"/>
            <a:r>
              <a:rPr lang="ar-IQ" dirty="0" smtClean="0"/>
              <a:t>كلية التربية الرياضية /جامعة بغداد</a:t>
            </a:r>
          </a:p>
          <a:p>
            <a:pPr algn="ctr"/>
            <a:r>
              <a:rPr lang="ar-IQ" dirty="0" smtClean="0"/>
              <a:t>عبدالناصر مرزة حمزة</a:t>
            </a:r>
            <a:endParaRPr lang="ar-IQ" dirty="0"/>
          </a:p>
        </p:txBody>
      </p:sp>
      <p:sp>
        <p:nvSpPr>
          <p:cNvPr id="2" name="Title 1"/>
          <p:cNvSpPr>
            <a:spLocks noGrp="1"/>
          </p:cNvSpPr>
          <p:nvPr>
            <p:ph type="title"/>
          </p:nvPr>
        </p:nvSpPr>
        <p:spPr/>
        <p:txBody>
          <a:bodyPr/>
          <a:lstStyle/>
          <a:p>
            <a:pPr algn="ctr"/>
            <a:r>
              <a:rPr lang="ar-IQ" dirty="0" smtClean="0"/>
              <a:t>محاضرات </a:t>
            </a:r>
            <a:r>
              <a:rPr lang="ar-IQ" dirty="0" smtClean="0"/>
              <a:t>مادة التربية الكشفية</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ar-IQ" sz="1600" b="1" dirty="0" smtClean="0"/>
              <a:t>مراسيم رفع العلم وانزاله :</a:t>
            </a:r>
          </a:p>
          <a:p>
            <a:pPr>
              <a:buNone/>
            </a:pPr>
            <a:r>
              <a:rPr lang="ar-IQ" sz="1600" dirty="0" smtClean="0"/>
              <a:t>تجتمع فرقة الجوالة حول سارية العلم بشكل حذوة الحصان ويقف القائد عند الفتحة ثم يعطي للكل بالاستعداد ثم الايعاز لمجموعة رفع العلم التقدم ويكونون من ثلاثة اشخاص من الجوالة بخطوات متوازنة نحو الفتحة لمواجهة السارية ويقفون على بعد ثلاثة خطوات ويتقدم رافع العلم خطوتين نحو السارية ثم يمسك الحبل المثبت في اسفل السارية وبفتحه ثم ينشر ويقبله ويوضع على كتف ويبدا برفع العلم بشموخ وسريعة يصل الى الثلث يعطي القائد ايعازاداء التحية ويكون نظر الجوالة نحو العلم ويربط الحبل بالسارية ثم يعود ويؤدي التحية ثم يخفض الجميع ويرجع رافعوا العلم الى مكانهم ثم يبدا القائد باعطاء التوجيهات والارشادات ثم ينصرف الجميع بالاستعداد ثم الاستدارة يسارا والتفرق الى المنهاج الذي يلي تقاليد رفع العلم .</a:t>
            </a:r>
          </a:p>
          <a:p>
            <a:pPr>
              <a:buNone/>
            </a:pPr>
            <a:r>
              <a:rPr lang="ar-IQ" sz="1600" dirty="0" smtClean="0"/>
              <a:t>وتتبع الطريقة نفسها بالنسبة الى انزاله خيث ينخفض ثم يرفع صباح اليوم التالي ويخفض عند الغروب وهكذا........</a:t>
            </a:r>
          </a:p>
          <a:p>
            <a:pPr>
              <a:buNone/>
            </a:pPr>
            <a:endParaRPr lang="ar-IQ" sz="1600" b="1" dirty="0" smtClean="0"/>
          </a:p>
          <a:p>
            <a:pPr>
              <a:buNone/>
            </a:pPr>
            <a:r>
              <a:rPr lang="ar-IQ" sz="1600" b="1" dirty="0" smtClean="0"/>
              <a:t>طي العلم :</a:t>
            </a:r>
          </a:p>
          <a:p>
            <a:pPr>
              <a:buNone/>
            </a:pPr>
            <a:r>
              <a:rPr lang="ar-IQ" sz="1600" dirty="0" smtClean="0"/>
              <a:t>يطوى العلم بالطول مرتين بحيث يصبح عرضه ربع العرض الاصلي ثم يطوى الطرف السائب منه مقدار الربع طيات متعرجة وبعد ذلك يلف اسطوانيا على يكون اللون الاحمر هو في الاعلى .</a:t>
            </a:r>
          </a:p>
          <a:p>
            <a:pPr>
              <a:buNone/>
            </a:pPr>
            <a:endParaRPr lang="ar-IQ" sz="1600" b="1" dirty="0" smtClean="0"/>
          </a:p>
          <a:p>
            <a:pPr>
              <a:buNone/>
            </a:pPr>
            <a:r>
              <a:rPr lang="ar-IQ" sz="1600" b="1" dirty="0" smtClean="0"/>
              <a:t>ثالثا- النظام والضبط :</a:t>
            </a:r>
          </a:p>
          <a:p>
            <a:pPr>
              <a:buNone/>
            </a:pPr>
            <a:r>
              <a:rPr lang="ar-IQ" sz="1600" dirty="0" smtClean="0"/>
              <a:t>عبارة عن سلوك يكتسب من الدراسات مثل دخول الجوال المخيمات والدورات فيتأثر ذلك بمستوى الدراسة وعلى القائد ان يحدد ذلك المستوى من خلال السلوك حتى تلتزم الجماعة فيه ويتكون السلوك في التربية الكشفية كلاتي :-</a:t>
            </a:r>
          </a:p>
          <a:p>
            <a:pPr>
              <a:buNone/>
            </a:pPr>
            <a:r>
              <a:rPr lang="ar-IQ" sz="1600" b="1" dirty="0" smtClean="0"/>
              <a:t>1-السلوك العقلي ويتكون من :</a:t>
            </a:r>
          </a:p>
          <a:p>
            <a:pPr>
              <a:buNone/>
            </a:pPr>
            <a:r>
              <a:rPr lang="ar-IQ" sz="1600" dirty="0" smtClean="0"/>
              <a:t>أ- اليقظة               ب- الدقة</a:t>
            </a:r>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20000"/>
          </a:bodyPr>
          <a:lstStyle/>
          <a:p>
            <a:pPr>
              <a:buNone/>
            </a:pPr>
            <a:r>
              <a:rPr lang="ar-IQ" sz="1600" b="1" dirty="0" smtClean="0"/>
              <a:t>2- السلوك الاجتماعي :</a:t>
            </a:r>
          </a:p>
          <a:p>
            <a:pPr>
              <a:buNone/>
            </a:pPr>
            <a:r>
              <a:rPr lang="ar-IQ" sz="1600" dirty="0" smtClean="0"/>
              <a:t>أ- ترتيب الافراد ومتسلسلا حتى يمر الفرد في جميع الخدمات .</a:t>
            </a:r>
          </a:p>
          <a:p>
            <a:pPr>
              <a:buNone/>
            </a:pPr>
            <a:r>
              <a:rPr lang="ar-IQ" sz="1600" dirty="0" smtClean="0"/>
              <a:t>ب- توزيع الواجبات بالنسبة للرهط من حيث التعامل والمجاملات بين الافراد والجماعة .</a:t>
            </a:r>
          </a:p>
          <a:p>
            <a:pPr>
              <a:buNone/>
            </a:pPr>
            <a:r>
              <a:rPr lang="ar-IQ" sz="1600" b="1" dirty="0" smtClean="0"/>
              <a:t>3- السلوك الصحي مثل :</a:t>
            </a:r>
          </a:p>
          <a:p>
            <a:pPr>
              <a:buNone/>
            </a:pPr>
            <a:r>
              <a:rPr lang="ar-IQ" sz="1600" dirty="0" smtClean="0"/>
              <a:t>النظافة والتغذية وطريقة الطبخ وطريقة تقديم التغذية ونظافة المرافق الصحية .</a:t>
            </a:r>
          </a:p>
          <a:p>
            <a:pPr>
              <a:buNone/>
            </a:pPr>
            <a:r>
              <a:rPr lang="ar-IQ" sz="1600" b="1" dirty="0" smtClean="0"/>
              <a:t>4- السلوك الحركي :</a:t>
            </a:r>
            <a:endParaRPr lang="ar-IQ" sz="1600" dirty="0" smtClean="0"/>
          </a:p>
          <a:p>
            <a:pPr>
              <a:buNone/>
            </a:pPr>
            <a:r>
              <a:rPr lang="ar-IQ" sz="1600" dirty="0" smtClean="0"/>
              <a:t>ويتمثل بالتجمع وانتظام حركة الجوالة مثل :-</a:t>
            </a:r>
          </a:p>
          <a:p>
            <a:pPr>
              <a:buNone/>
            </a:pPr>
            <a:r>
              <a:rPr lang="ar-IQ" sz="1600" dirty="0" smtClean="0"/>
              <a:t>أ- الاناقة وتكون وضع الشارات القانونية والتقاليد المتبعة .</a:t>
            </a:r>
          </a:p>
          <a:p>
            <a:pPr>
              <a:buNone/>
            </a:pPr>
            <a:r>
              <a:rPr lang="ar-IQ" sz="1600" dirty="0" smtClean="0"/>
              <a:t>ب- صيانة الملابس من حيث السلامة والنظافة .</a:t>
            </a:r>
          </a:p>
          <a:p>
            <a:pPr>
              <a:buNone/>
            </a:pPr>
            <a:r>
              <a:rPr lang="ar-IQ" sz="1600" dirty="0" smtClean="0"/>
              <a:t>ج- التحية وكيفية ادائها .</a:t>
            </a:r>
          </a:p>
          <a:p>
            <a:pPr>
              <a:buNone/>
            </a:pPr>
            <a:r>
              <a:rPr lang="ar-IQ" sz="1600" dirty="0" smtClean="0"/>
              <a:t>د- تقاليد العلم وطريقة رفعه وانزاله ومن يقوم بذلك .</a:t>
            </a:r>
            <a:endParaRPr lang="ar-IQ" sz="1800" b="1" dirty="0" smtClean="0"/>
          </a:p>
          <a:p>
            <a:pPr>
              <a:buNone/>
            </a:pPr>
            <a:r>
              <a:rPr lang="ar-IQ" sz="1800" b="1" dirty="0" smtClean="0"/>
              <a:t>رابعا – الملابس الكشفية العراقية :</a:t>
            </a:r>
          </a:p>
          <a:p>
            <a:pPr>
              <a:buNone/>
            </a:pPr>
            <a:r>
              <a:rPr lang="ar-IQ" sz="1800" b="1" dirty="0" smtClean="0"/>
              <a:t>1- ملابس الاشبال :</a:t>
            </a:r>
          </a:p>
          <a:p>
            <a:pPr>
              <a:buNone/>
            </a:pPr>
            <a:r>
              <a:rPr lang="ar-IQ" sz="2000" dirty="0" smtClean="0"/>
              <a:t>*</a:t>
            </a:r>
            <a:r>
              <a:rPr lang="ar-IQ" sz="1600" dirty="0" smtClean="0"/>
              <a:t>القبعة خضراء مع اشرطة صفر-رباط الرقبة اصفر-القميص ابيض ذو كمين وجيبين ذوغطاء مع قلاب على الكتف مزررة وتكون جميع الازرار بيض .</a:t>
            </a:r>
          </a:p>
          <a:p>
            <a:pPr>
              <a:buNone/>
            </a:pPr>
            <a:r>
              <a:rPr lang="ar-IQ" sz="2000" dirty="0" smtClean="0"/>
              <a:t>*</a:t>
            </a:r>
            <a:r>
              <a:rPr lang="ar-IQ" sz="1600" dirty="0" smtClean="0"/>
              <a:t>السروال قصير ازرق-الجواريب بيض طويلة بشريط اصفر-الحذاء جلدي اسود .</a:t>
            </a:r>
            <a:endParaRPr lang="ar-IQ" sz="1800" b="1" dirty="0" smtClean="0"/>
          </a:p>
          <a:p>
            <a:pPr>
              <a:buNone/>
            </a:pPr>
            <a:r>
              <a:rPr lang="ar-IQ" sz="1800" b="1" dirty="0" smtClean="0"/>
              <a:t>2- ملابس الكشافة :</a:t>
            </a:r>
          </a:p>
          <a:p>
            <a:pPr>
              <a:buNone/>
            </a:pPr>
            <a:r>
              <a:rPr lang="ar-IQ" sz="1600" dirty="0" smtClean="0"/>
              <a:t>القبعة رمادية ورباط الرقبة اخضر وقميص ابيض ذو كمين طويلين وجيبين على كل منهما غطاء مع قلاب على الكتف مزررة وتكون جميع الازرار ابيض اللون والسروال طويل رمادي والحذاء اسود.</a:t>
            </a:r>
          </a:p>
          <a:p>
            <a:pPr>
              <a:buNone/>
            </a:pPr>
            <a:r>
              <a:rPr lang="ar-IQ" sz="1800" b="1" dirty="0" smtClean="0"/>
              <a:t>3- ملابس الجوالة :</a:t>
            </a:r>
            <a:endParaRPr lang="ar-IQ" sz="1600" dirty="0" smtClean="0"/>
          </a:p>
          <a:p>
            <a:pPr>
              <a:buNone/>
            </a:pPr>
            <a:r>
              <a:rPr lang="ar-IQ" sz="1600" dirty="0" smtClean="0"/>
              <a:t>القبعة رمادية ورباط الرقبة ازرق والقميص ابيض ذو كمين طويلين وجيبين على كل منهما وغطاء والسروال طويل رمادي والحذاء جلد اسود .</a:t>
            </a:r>
            <a:endParaRPr lang="ar-IQ" sz="1800" dirty="0" smtClean="0"/>
          </a:p>
          <a:p>
            <a:pPr>
              <a:buNone/>
            </a:pPr>
            <a:endParaRPr lang="ar-IQ" sz="1600" dirty="0" smtClean="0"/>
          </a:p>
          <a:p>
            <a:pPr>
              <a:buNone/>
            </a:pPr>
            <a:endParaRPr lang="ar-IQ" sz="2000" dirty="0" smtClean="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4495800"/>
          </a:xfrm>
        </p:spPr>
        <p:txBody>
          <a:bodyPr>
            <a:normAutofit/>
          </a:bodyPr>
          <a:lstStyle/>
          <a:p>
            <a:pPr>
              <a:buNone/>
            </a:pPr>
            <a:r>
              <a:rPr lang="ar-IQ" sz="2000" b="1" dirty="0" smtClean="0"/>
              <a:t>خامسا- الاشراف والتفتيش :</a:t>
            </a:r>
          </a:p>
          <a:p>
            <a:pPr>
              <a:buNone/>
            </a:pPr>
            <a:r>
              <a:rPr lang="ar-IQ" sz="1600" dirty="0" smtClean="0"/>
              <a:t>التفتيش هو عملية اطمئنان لنفس الفتى وشعوره بالرضى لمحاولته القيام بواجبه على الوجه الكامل,ويجب ان يكون التفتيش جديا لكي يعرف الفتى المسؤولية الملقاة على عاتقه حيث يتعود النظام والنظافة ولكي يقاس عليه مع بقية افراد الفرقة ليستطيع الجوال ان يثق بنفسه ثقة كبيرة في قدراته والفرد في مرحلة الجوالة يكره ان يعامل معاملة الاطفال اوانه يامر بعمل لايرغب فيه .</a:t>
            </a:r>
          </a:p>
          <a:p>
            <a:pPr>
              <a:buNone/>
            </a:pPr>
            <a:r>
              <a:rPr lang="ar-IQ" sz="2000" b="1" dirty="0" smtClean="0"/>
              <a:t>كيفية اجراء الاشراف والتفتيش :</a:t>
            </a:r>
          </a:p>
          <a:p>
            <a:pPr>
              <a:buNone/>
            </a:pPr>
            <a:r>
              <a:rPr lang="ar-IQ" sz="1600" dirty="0" smtClean="0"/>
              <a:t>يجب ان لايقل عدد القائمين بالتفتيش عن ثلاثة اشخاص يبدأون بتقسيم الاعمال بينهم فيأخذ كل واحد منهم نوعا من التفتيش ويجب ان يكون التقييم فرديا بالنسبة الى المكان الذي فام بتفتيشه ويتم تقسيم الرهوط المراد تفتيشها :</a:t>
            </a:r>
          </a:p>
          <a:p>
            <a:pPr>
              <a:buNone/>
            </a:pPr>
            <a:r>
              <a:rPr lang="ar-IQ" sz="1600" dirty="0" smtClean="0"/>
              <a:t>1- الاناقة او القيافة                   2- الخيمة </a:t>
            </a:r>
          </a:p>
          <a:p>
            <a:pPr>
              <a:buNone/>
            </a:pPr>
            <a:r>
              <a:rPr lang="ar-IQ" sz="1600" dirty="0" smtClean="0"/>
              <a:t>3- المطبخ                             4- النماذج(المعرض او الريادة)</a:t>
            </a:r>
          </a:p>
          <a:p>
            <a:pPr>
              <a:buNone/>
            </a:pPr>
            <a:endParaRPr lang="ar-IQ" sz="1600" dirty="0" smtClean="0"/>
          </a:p>
          <a:p>
            <a:pPr>
              <a:buNone/>
            </a:pPr>
            <a:r>
              <a:rPr lang="ar-IQ" sz="2000" b="1" dirty="0" smtClean="0"/>
              <a:t>كيفية تقويم الاشراف والتفتيش :</a:t>
            </a:r>
          </a:p>
          <a:p>
            <a:pPr>
              <a:buNone/>
            </a:pPr>
            <a:r>
              <a:rPr lang="ar-IQ" sz="1600" dirty="0" smtClean="0"/>
              <a:t>ينبغي على القائمين بالاشراف والتفتيش ان يتحلوا بالنزاهة بعيدين عن العاطفة لكي يكون التقويم صحيحا ويرضي الجميع .</a:t>
            </a:r>
          </a:p>
          <a:p>
            <a:pPr>
              <a:buNone/>
            </a:pPr>
            <a:endParaRPr lang="ar-IQ" sz="1600" dirty="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buNone/>
            </a:pPr>
            <a:r>
              <a:rPr lang="ar-IQ" sz="2000" b="1" dirty="0" smtClean="0"/>
              <a:t>مراحل الحركة الكشفية :</a:t>
            </a:r>
          </a:p>
          <a:p>
            <a:pPr>
              <a:buNone/>
            </a:pPr>
            <a:r>
              <a:rPr lang="ar-IQ" sz="1600" b="1" dirty="0" smtClean="0"/>
              <a:t>1- مرحلة الاشبال من عمر( 7-10)سنة وتتدرج في:</a:t>
            </a:r>
          </a:p>
          <a:p>
            <a:pPr>
              <a:buNone/>
            </a:pPr>
            <a:r>
              <a:rPr lang="ar-IQ" sz="1600" dirty="0" smtClean="0"/>
              <a:t>- الشبل المبتدئ(7-8)سنة</a:t>
            </a:r>
          </a:p>
          <a:p>
            <a:pPr>
              <a:buNone/>
            </a:pPr>
            <a:r>
              <a:rPr lang="ar-IQ" sz="1600" dirty="0" smtClean="0"/>
              <a:t>- الشبل ذو النجم(8-9)سنة                   وشعارها   ابذل جهدي</a:t>
            </a:r>
          </a:p>
          <a:p>
            <a:pPr>
              <a:buNone/>
            </a:pPr>
            <a:r>
              <a:rPr lang="ar-IQ" sz="1600" dirty="0" smtClean="0"/>
              <a:t>- الشبل ذو النجمين 9-10)سنة</a:t>
            </a:r>
          </a:p>
          <a:p>
            <a:pPr>
              <a:buNone/>
            </a:pPr>
            <a:r>
              <a:rPr lang="ar-IQ" sz="1600" b="1" dirty="0" smtClean="0"/>
              <a:t>2- مرحلة الكشافة من عمر(11-14)سنة وتتدرج في:</a:t>
            </a:r>
          </a:p>
          <a:p>
            <a:pPr>
              <a:buNone/>
            </a:pPr>
            <a:r>
              <a:rPr lang="ar-IQ" sz="1600" dirty="0" smtClean="0"/>
              <a:t>- الكشاف المبتدئ(11-12)سنة </a:t>
            </a:r>
          </a:p>
          <a:p>
            <a:pPr>
              <a:buNone/>
            </a:pPr>
            <a:r>
              <a:rPr lang="ar-IQ" sz="1600" dirty="0" smtClean="0"/>
              <a:t>- الكشاف الثاني(12-13)سنة             وشعارها    كن مستعدا</a:t>
            </a:r>
          </a:p>
          <a:p>
            <a:pPr>
              <a:buNone/>
            </a:pPr>
            <a:r>
              <a:rPr lang="ar-IQ" sz="1600" dirty="0" smtClean="0"/>
              <a:t>- الكشاف الاول(13-14)سنة</a:t>
            </a:r>
          </a:p>
          <a:p>
            <a:pPr>
              <a:buNone/>
            </a:pPr>
            <a:r>
              <a:rPr lang="ar-IQ" sz="1600" b="1" dirty="0" smtClean="0"/>
              <a:t>3- مرحلة الكشافة المتقدم عمر(14-17)سنة وتتدرج في:</a:t>
            </a:r>
          </a:p>
          <a:p>
            <a:pPr>
              <a:buNone/>
            </a:pPr>
            <a:r>
              <a:rPr lang="ar-IQ" sz="1600" dirty="0" smtClean="0"/>
              <a:t>- الكشاف المتقدم المبتدئ(14-15)سنة</a:t>
            </a:r>
          </a:p>
          <a:p>
            <a:pPr>
              <a:buNone/>
            </a:pPr>
            <a:r>
              <a:rPr lang="ar-IQ" sz="1600" dirty="0" smtClean="0"/>
              <a:t>- الكشاف المتقدم الثاني(15-16)سنة      وشعارها    افق واسع</a:t>
            </a:r>
          </a:p>
          <a:p>
            <a:pPr>
              <a:buNone/>
            </a:pPr>
            <a:r>
              <a:rPr lang="ar-IQ" sz="1600" dirty="0" smtClean="0"/>
              <a:t>- الكشاف المتقدم الاول(16-17)سنة</a:t>
            </a:r>
          </a:p>
          <a:p>
            <a:pPr>
              <a:buNone/>
            </a:pPr>
            <a:r>
              <a:rPr lang="ar-IQ" sz="1600" b="1" dirty="0" smtClean="0"/>
              <a:t>4- مرحلة الجوالة فوق 17 سنة :</a:t>
            </a:r>
          </a:p>
          <a:p>
            <a:pPr>
              <a:buNone/>
            </a:pPr>
            <a:r>
              <a:rPr lang="ar-IQ" sz="1600" dirty="0" smtClean="0"/>
              <a:t>وشعارها          الخدمة العامة </a:t>
            </a:r>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ar-IQ" sz="6000" dirty="0" smtClean="0"/>
          </a:p>
          <a:p>
            <a:pPr algn="ctr">
              <a:buNone/>
            </a:pPr>
            <a:endParaRPr lang="ar-IQ" sz="6000" dirty="0" smtClean="0"/>
          </a:p>
          <a:p>
            <a:pPr algn="ctr">
              <a:buNone/>
            </a:pPr>
            <a:r>
              <a:rPr lang="ar-IQ" sz="6000" dirty="0" smtClean="0"/>
              <a:t>شكرا لحسن الاصغاء</a:t>
            </a:r>
            <a:endParaRPr lang="ar-IQ" sz="6000" dirty="0"/>
          </a:p>
        </p:txBody>
      </p:sp>
      <p:sp>
        <p:nvSpPr>
          <p:cNvPr id="3" name="Title 2"/>
          <p:cNvSpPr>
            <a:spLocks noGrp="1"/>
          </p:cNvSpPr>
          <p:nvPr>
            <p:ph type="title"/>
          </p:nvPr>
        </p:nvSpPr>
        <p:spPr>
          <a:xfrm>
            <a:off x="457200" y="274638"/>
            <a:ext cx="8229600" cy="106362"/>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lnSpc>
                <a:spcPct val="160000"/>
              </a:lnSpc>
              <a:buNone/>
            </a:pPr>
            <a:r>
              <a:rPr lang="ar-IQ" sz="1600" dirty="0" smtClean="0"/>
              <a:t>كان العرب من اسبق الشعوب في العناية بابنائهم وتنشئتهم ليشبوا اصحاء اقوياء الاجسام سليمي البنية حيث ان نبينا محمد صلى اللله عليه واله وسلم قضى حياته الاولى في البادية عند مرضعته حليمة السعدية حيث كانت العادة عند العرب ارسال اولادهم الى البادية لتعلم فصاحة اللغة والفروسية والمبارزة والشجاعة والاعتماد على النفس لتقوى اجسامهم وتشتد اعصابهم وقد برع العرب في فن اقتفاء الاثر ومن هنا اكتشف اسم الكشافة ومنهم من بلغ في فن الفراسة مبلغا عظيما فكان احدهم ينظر الى المرء فيعرف مهنته سيماه وملامحه .</a:t>
            </a:r>
          </a:p>
          <a:p>
            <a:pPr algn="r">
              <a:buNone/>
            </a:pPr>
            <a:r>
              <a:rPr lang="ar-IQ" sz="1600" b="1" u="sng" dirty="0" smtClean="0"/>
              <a:t>قبائل الزولو :</a:t>
            </a:r>
            <a:r>
              <a:rPr lang="ar-IQ" sz="1600" dirty="0" smtClean="0"/>
              <a:t> </a:t>
            </a:r>
          </a:p>
          <a:p>
            <a:pPr algn="r">
              <a:buNone/>
            </a:pPr>
            <a:r>
              <a:rPr lang="ar-IQ" sz="1600" dirty="0" smtClean="0"/>
              <a:t>وقد عرفت قبائل الزولو بجنوب افريقيا شدة عنايتهم بتربية ابنائهم انه متى بلغ منهم الخامسة عشر جردوه من ملابسه وطلو جسمه بطلاء وخاص لايزول الا بعد ثلاثين يوما ثم يجهز بفرسا ورمحا وسيفا ويؤمر بمغادرة القرية الى الغابة ولايعود الا بعد مضي هذا الشهر وهكذا يقضي الفتى خلال الشهر في الغابة وكلنا نعرف ماموجود في الغابة من حيوانات متوحشة ومهالك فان استطاع مغالبة الصعاب ومصارعة الاهوال والمشاق ومصابرة الحياة بين هذه الوحوش سلم وعاد الى قريته بعد قضاء مدته فانهم حينئذ يستقبلونه استقبال البسلاء ويرحبون به ترحيب الفارس المقدام ويقيمون له حفلا يقلدونه سيف الجندية ويطلقون عليه لقب(فارس القبيلة)بين هذه القبائل عاش بادن باول مؤسس الحركة الكشفية .</a:t>
            </a:r>
          </a:p>
          <a:p>
            <a:pPr algn="r">
              <a:buNone/>
            </a:pPr>
            <a:r>
              <a:rPr lang="ar-IQ" sz="1600" b="1" u="sng" dirty="0" smtClean="0"/>
              <a:t>مؤسس الحركة الكشفية في كندا مع الهنود الحمر:</a:t>
            </a:r>
          </a:p>
          <a:p>
            <a:pPr algn="r">
              <a:buNone/>
            </a:pPr>
            <a:r>
              <a:rPr lang="ar-IQ" sz="1600" dirty="0" smtClean="0"/>
              <a:t>اتيح لبادن باول ان يرى نظاما وهو الاقرب الى نظام الكشافة الحالي وذلك عندما زار(سير توماس ستون)الذي كان مديرا لاحدى شركات قطع الاخشاب في كندا حيث لاحظ من خلال اقامته ان الفرق بين اولاد الهنود الحمر في امريكا وبين اولاد الجاليا الاجنبية فلقد كان الهنود الحمر يدربون اولادهم على تتبع اثار الانسان والحيوان بغاية الدقة فضلا عن طرق التلقين والابتكار العجيبة في التستر والاختفاء بعكس اولاد الجالية الاجنبية يتناقصون عاما بعد عام بسبب كانوا يضلوا الطريق </a:t>
            </a:r>
            <a:r>
              <a:rPr lang="en-US" sz="1600" dirty="0" smtClean="0"/>
              <a:t> </a:t>
            </a:r>
            <a:r>
              <a:rPr lang="ar-IQ" sz="1600" dirty="0" smtClean="0"/>
              <a:t>في الغابة فلا يستطيع العودة .</a:t>
            </a:r>
          </a:p>
          <a:p>
            <a:pPr algn="r">
              <a:buNone/>
            </a:pPr>
            <a:endParaRPr lang="ar-IQ" sz="1600" dirty="0" smtClean="0"/>
          </a:p>
        </p:txBody>
      </p:sp>
      <p:sp>
        <p:nvSpPr>
          <p:cNvPr id="2" name="Title 1"/>
          <p:cNvSpPr>
            <a:spLocks noGrp="1"/>
          </p:cNvSpPr>
          <p:nvPr>
            <p:ph type="title"/>
          </p:nvPr>
        </p:nvSpPr>
        <p:spPr/>
        <p:txBody>
          <a:bodyPr/>
          <a:lstStyle/>
          <a:p>
            <a:pPr algn="ctr"/>
            <a:r>
              <a:rPr lang="ar-IQ" dirty="0" smtClean="0"/>
              <a:t>تاريخ التربية الكشفية</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696200" cy="5638800"/>
          </a:xfrm>
        </p:spPr>
        <p:txBody>
          <a:bodyPr>
            <a:normAutofit/>
          </a:bodyPr>
          <a:lstStyle/>
          <a:p>
            <a:pPr algn="just">
              <a:buNone/>
            </a:pPr>
            <a:r>
              <a:rPr lang="ar-IQ" sz="1600" dirty="0" smtClean="0"/>
              <a:t>فكر(سيرتوماس ستون)ان يكون من هؤلاء الجاليات فرقا وسن لهم قوانين تحرم عليهم التدخين وشرب الخمر وباختلاف انواعها واخذ يدربهم على اقتفاء الاثر ويعلمهم بعض الحرف النافعة بادن باول شاهد هذا المنهاج واعجب به كثيرا . في حصار فافكنج سنة 1900 ولقد كان بادن باول ضابطا في الجيش البريطاني فاتيحت له فرصة لتطبيق نظام الكشافة عمليا عندما حاصرت قبائل البوير هذه المدينة ولم يكن بها غير حامية قليلة العدد بقيادته لايتجاوزون عددها الف جندي منهم عددليس بقليل يقومن بالخدمات العامة منطهي واسعافات اولية وبريد واعمال الدفاع المدني فتطوع مجموعة من الشباب وبدا بادن باول يدربهم ويوزع عليهم المهام فسحب الجنود الذين حلوا مكانهم الشباب فرأى حماس هؤلاء الشباب ونجاحهم في المهام التي اوكلت اليهم وتمكنوا من فك الحصار عن المدينة بفضل اداء هولاء الشباب من اعمال جليلة كانت مثار الدهشة والاعجاب .</a:t>
            </a:r>
          </a:p>
          <a:p>
            <a:pPr algn="just">
              <a:buNone/>
            </a:pPr>
            <a:r>
              <a:rPr lang="ar-IQ" sz="1600" dirty="0" smtClean="0"/>
              <a:t>بعد سبع سنوات رجع بادن باول الى بريطانيا ودعا الى انشاء كشافة السلم التي شرحها بانها وسيلة لتدريب الفتى على الاعتماد على نفسه وتكوين شخصيته وتنشئته تنشئة وطنية اجتماعية تبعث في نفسه الاعتزاز بقوميته والايمان بوطنه وفي سنة1908أصدر كتابه(الفتيان الكشافة)وكان الاساس الذي قامت عليه التربية الكشفية .</a:t>
            </a:r>
          </a:p>
          <a:p>
            <a:pPr algn="just">
              <a:buNone/>
            </a:pPr>
            <a:r>
              <a:rPr lang="ar-IQ" sz="1600" b="1" u="sng" dirty="0" smtClean="0"/>
              <a:t>الكشافة في العراق وتطورها :</a:t>
            </a:r>
          </a:p>
          <a:p>
            <a:pPr algn="just">
              <a:buNone/>
            </a:pPr>
            <a:r>
              <a:rPr lang="ar-IQ" sz="1600" dirty="0" smtClean="0"/>
              <a:t>يعود ابتداء حركة الكشافة في العراق الى زمن حكم العثمانين واول فرقة شكلت في المدرسة السلطانية ببغداد شكلها الاتراك بعد وقوع الحرب العالمية تلاشت واهملت فلم تثمر فكرة الكشافة التي وفي سنة 1918 واثناء الاحتلال البريطانين تم تشكيل بعض الفرق في بغداد بمدرسة البارودينية والحيدرية والفضل وباب الشيخ والكرخ وراس القرية والكلدان الاهلية وفي عام 1919أقيم احتفالية اشتركة الفرق السبعة فيه وبعدها تشكلت 17فرقة كشفية في 1920 أضيفت الى الفرق السبعة .</a:t>
            </a:r>
          </a:p>
          <a:p>
            <a:pPr algn="just">
              <a:buNone/>
            </a:pPr>
            <a:r>
              <a:rPr lang="ar-IQ" sz="1600" dirty="0" smtClean="0"/>
              <a:t>تم تشكيل اول جمعية كشفية في عام 1919 لمساعدة الكشاف العراقي كان اعضاؤها السادة ابراهيم الراوي وفخر الدين آل الجميل وعبدالجبار الخياط وغيرهم .</a:t>
            </a:r>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normAutofit/>
          </a:bodyPr>
          <a:lstStyle/>
          <a:p>
            <a:pPr algn="ctr"/>
            <a:r>
              <a:rPr lang="ar-IQ" dirty="0" smtClean="0"/>
              <a:t>التربية الكشفية</a:t>
            </a:r>
            <a:endParaRPr lang="ar-IQ" dirty="0"/>
          </a:p>
        </p:txBody>
      </p:sp>
      <p:sp>
        <p:nvSpPr>
          <p:cNvPr id="3" name="Subtitle 2"/>
          <p:cNvSpPr>
            <a:spLocks noGrp="1"/>
          </p:cNvSpPr>
          <p:nvPr>
            <p:ph type="subTitle" idx="1"/>
          </p:nvPr>
        </p:nvSpPr>
        <p:spPr>
          <a:xfrm>
            <a:off x="685800" y="1371601"/>
            <a:ext cx="8305800" cy="2895600"/>
          </a:xfrm>
        </p:spPr>
        <p:txBody>
          <a:bodyPr>
            <a:normAutofit/>
          </a:bodyPr>
          <a:lstStyle/>
          <a:p>
            <a:pPr algn="r"/>
            <a:r>
              <a:rPr lang="ar-IQ" sz="1600" dirty="0" smtClean="0">
                <a:solidFill>
                  <a:schemeClr val="tx1"/>
                </a:solidFill>
              </a:rPr>
              <a:t>هي حركة تربوية ذات طابع وطني واقليمي وعالمي فهي حركة قومية لان مبادئها وتدريباتها تعمل الى اعداد مواطنين اصحاء نيري العقول نافعين لبلادهم وهي اقليمية لانها لاتعترف باي نوع من المواقع التي تقف في سبيل اخاء الكشافين وصدافتهم .</a:t>
            </a:r>
          </a:p>
          <a:p>
            <a:pPr algn="r"/>
            <a:r>
              <a:rPr lang="ar-IQ" sz="1600" b="1" u="sng" dirty="0" smtClean="0">
                <a:solidFill>
                  <a:schemeClr val="tx1"/>
                </a:solidFill>
              </a:rPr>
              <a:t>فلسفة التربية الكشفية :</a:t>
            </a:r>
            <a:r>
              <a:rPr lang="ar-IQ" sz="1600" dirty="0" smtClean="0">
                <a:solidFill>
                  <a:schemeClr val="tx1"/>
                </a:solidFill>
              </a:rPr>
              <a:t> </a:t>
            </a:r>
          </a:p>
          <a:p>
            <a:r>
              <a:rPr lang="ar-IQ" sz="1600" dirty="0" smtClean="0">
                <a:solidFill>
                  <a:schemeClr val="tx1"/>
                </a:solidFill>
              </a:rPr>
              <a:t>تعتمد التربية الكشفية في فلسفتها على الوضوح التام في الاهتمام بتربية الطلاب والطالبات وطنيا وقوميا واعدادهم بما ينسجم والتقدم العلمي والتقني وتركيز القيم والمثل الروحية والقومية عن وعي ادراك كامل لمناهجها ودمج الفرد بالمجتمع والبيئة لغرض الحصول على:-</a:t>
            </a:r>
          </a:p>
          <a:p>
            <a:r>
              <a:rPr lang="ar-IQ" sz="1600" dirty="0" smtClean="0"/>
              <a:t>1- مواطن ايجابي مقتدر على قيادة الجماعة وشباب نير الفكر ذي الاتجاهات العلمية والثقافية مدرك لاهداف امته وحاجاتها</a:t>
            </a:r>
          </a:p>
          <a:p>
            <a:r>
              <a:rPr lang="en-US" sz="1600" dirty="0" smtClean="0"/>
              <a:t> </a:t>
            </a:r>
            <a:r>
              <a:rPr lang="ar-IQ" sz="1600" dirty="0" smtClean="0"/>
              <a:t>2- بناء مجتمع متقدم ومزدهر</a:t>
            </a:r>
          </a:p>
          <a:p>
            <a:r>
              <a:rPr lang="ar-IQ" sz="1600" dirty="0" smtClean="0"/>
              <a:t>3- ترسيخ القيم الاجتماعية والانسانية عند الشباب .</a:t>
            </a:r>
          </a:p>
          <a:p>
            <a:pPr algn="r"/>
            <a:endParaRPr lang="ar-IQ" sz="1600" dirty="0" smtClean="0">
              <a:solidFill>
                <a:schemeClr val="tx1"/>
              </a:solidFill>
            </a:endParaRPr>
          </a:p>
          <a:p>
            <a:pPr algn="r"/>
            <a:endParaRPr lang="ar-IQ" sz="1600" dirty="0" smtClean="0">
              <a:solidFill>
                <a:schemeClr val="tx1"/>
              </a:solidFill>
            </a:endParaRPr>
          </a:p>
          <a:p>
            <a:pPr algn="r"/>
            <a:endParaRPr lang="ar-IQ" sz="1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lgn="r">
              <a:buNone/>
            </a:pPr>
            <a:endParaRPr lang="ar-IQ" sz="1600" dirty="0" smtClean="0"/>
          </a:p>
          <a:p>
            <a:pPr algn="ctr">
              <a:buNone/>
            </a:pPr>
            <a:r>
              <a:rPr lang="ar-IQ" sz="1600" b="1" u="sng" dirty="0" smtClean="0"/>
              <a:t>خطة التربية الكشفية </a:t>
            </a:r>
            <a:endParaRPr lang="ar-IQ" sz="1600" dirty="0" smtClean="0"/>
          </a:p>
          <a:p>
            <a:pPr algn="r">
              <a:buNone/>
            </a:pPr>
            <a:r>
              <a:rPr lang="ar-IQ" sz="1600" dirty="0" smtClean="0"/>
              <a:t>تشمل خطة التربية الكشفية على دعم وبناء شخصية الكشاف وتعويده الشعور بالمقدرة الشخصية والقدرة على التحمل والقيادة المبكرة وذلك </a:t>
            </a:r>
            <a:endParaRPr lang="en-US" sz="1600" dirty="0" smtClean="0"/>
          </a:p>
          <a:p>
            <a:pPr algn="r">
              <a:buNone/>
            </a:pPr>
            <a:r>
              <a:rPr lang="ar-IQ" sz="1600" dirty="0" smtClean="0"/>
              <a:t>بالرحلات والجولات والمخيمات وتنمية مهاراته في الحرف اليدوية وخدمة المجتمع والمحافظة على سلامة البيئة .</a:t>
            </a:r>
          </a:p>
          <a:p>
            <a:pPr algn="r">
              <a:buNone/>
            </a:pPr>
            <a:endParaRPr lang="ar-IQ" sz="1600" dirty="0" smtClean="0"/>
          </a:p>
          <a:p>
            <a:pPr algn="ctr">
              <a:buNone/>
            </a:pPr>
            <a:r>
              <a:rPr lang="ar-IQ" sz="1600" b="1" u="sng" dirty="0" smtClean="0"/>
              <a:t>اهداف التربية الكشفية</a:t>
            </a:r>
          </a:p>
          <a:p>
            <a:pPr algn="r">
              <a:buNone/>
            </a:pPr>
            <a:endParaRPr lang="ar-IQ" sz="1600" dirty="0" smtClean="0"/>
          </a:p>
          <a:p>
            <a:pPr algn="r">
              <a:buNone/>
            </a:pPr>
            <a:r>
              <a:rPr lang="ar-IQ" sz="1600" dirty="0" smtClean="0"/>
              <a:t>تهدف الى تطوير الانسان المتطوع عن طريق مساعدته على تنمية قدراته البدنية والفكرية والفنية وفي انماء القيم والمفاهيم الاجتماعية </a:t>
            </a:r>
            <a:endParaRPr lang="en-US" sz="1600" dirty="0" smtClean="0"/>
          </a:p>
          <a:p>
            <a:pPr algn="r">
              <a:buNone/>
            </a:pPr>
            <a:r>
              <a:rPr lang="ar-IQ" sz="1600" dirty="0" smtClean="0"/>
              <a:t>والوطنية بشكل فعال ومثمر وهي كلاتي :-</a:t>
            </a:r>
          </a:p>
          <a:p>
            <a:pPr algn="r">
              <a:buNone/>
            </a:pPr>
            <a:r>
              <a:rPr lang="ar-IQ" sz="1600" dirty="0" smtClean="0"/>
              <a:t>1- تحقيق المثل العليا في الاعتماد على النفس والشعور بالمسؤولية والحزم والصبر والاحترام الذاتي واحترام الاخرين .</a:t>
            </a:r>
          </a:p>
          <a:p>
            <a:pPr algn="r">
              <a:buNone/>
            </a:pPr>
            <a:r>
              <a:rPr lang="ar-IQ" sz="1600" dirty="0" smtClean="0"/>
              <a:t>2-ترسيخ الروح الوطنية الصادقة عند الكشاف .</a:t>
            </a:r>
          </a:p>
          <a:p>
            <a:pPr algn="r">
              <a:buNone/>
            </a:pPr>
            <a:r>
              <a:rPr lang="ar-IQ" sz="1600" dirty="0" smtClean="0"/>
              <a:t>3- تربية الفتى على النظام والانظباط والتعاون . </a:t>
            </a:r>
          </a:p>
          <a:p>
            <a:pPr algn="r">
              <a:buNone/>
            </a:pPr>
            <a:r>
              <a:rPr lang="ar-IQ" sz="1600" dirty="0" smtClean="0"/>
              <a:t>4- العمل بالنشاط الفردي الموجه وذلك لافساح المجال العام امام الشباب ليمارس تجاربه الذاتية وتشجيع العمل الايجابي .</a:t>
            </a:r>
          </a:p>
          <a:p>
            <a:pPr algn="r">
              <a:buNone/>
            </a:pPr>
            <a:r>
              <a:rPr lang="ar-IQ" sz="1600" dirty="0" smtClean="0"/>
              <a:t>5- توفر للكشاف فرصة الحرية والانطلاق والشعور بالوجود وتبرز الصلة بين الواقع ومايدور في مخيلات هؤلاء الكشافين من احلام .</a:t>
            </a:r>
          </a:p>
          <a:p>
            <a:pPr algn="r">
              <a:buNone/>
            </a:pPr>
            <a:r>
              <a:rPr lang="ar-IQ" sz="1600" dirty="0" smtClean="0"/>
              <a:t>6- بث روح الديمقراطية بين الكشافة والايمان المطلق في المشاركة الفعالة في بناء الوطن والدفاع عنه .</a:t>
            </a:r>
          </a:p>
          <a:p>
            <a:pPr algn="ctr">
              <a:buNone/>
            </a:pPr>
            <a:endParaRPr lang="ar-IQ" sz="1600" dirty="0"/>
          </a:p>
        </p:txBody>
      </p:sp>
      <p:sp>
        <p:nvSpPr>
          <p:cNvPr id="2" name="Title 1"/>
          <p:cNvSpPr>
            <a:spLocks noGrp="1"/>
          </p:cNvSpPr>
          <p:nvPr>
            <p:ph type="title"/>
          </p:nvPr>
        </p:nvSpPr>
        <p:spPr>
          <a:xfrm>
            <a:off x="457200" y="274638"/>
            <a:ext cx="8229600" cy="45719"/>
          </a:xfrm>
        </p:spPr>
        <p:txBody>
          <a:bodyPr>
            <a:normAutofit fontScale="90000"/>
          </a:bodyPr>
          <a:lstStyle/>
          <a:p>
            <a:pPr algn="r"/>
            <a:endParaRPr lang="ar-IQ"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numCol="1">
            <a:normAutofit/>
          </a:bodyPr>
          <a:lstStyle/>
          <a:p>
            <a:pPr algn="ctr"/>
            <a:r>
              <a:rPr lang="ar-IQ" sz="1600" b="1" u="sng" dirty="0" smtClean="0"/>
              <a:t>مبادئ التربية الكشفية </a:t>
            </a:r>
          </a:p>
          <a:p>
            <a:pPr algn="ctr">
              <a:buNone/>
            </a:pPr>
            <a:r>
              <a:rPr lang="ar-IQ" sz="1600" dirty="0" smtClean="0"/>
              <a:t>مبادئ التربية الكشفية بنيت على ركيزتين مهمتين هما(الوعد)و(القانون)لذا يتوقف النجاح في تدريب الكشافة الى حد كبير على       شخصية القائد وقدرته في صياغة الاهداف التربوية الواسعة التي جاء بها الوعد والقانون بحيث يكون لها الاثر الفاعل في تكوين علاقات طيبة بين الكشافين انفسهم من جهة وبين الكشافين ومجتمعهم من جهة ثانية .                       </a:t>
            </a:r>
          </a:p>
          <a:p>
            <a:pPr algn="r">
              <a:buNone/>
            </a:pPr>
            <a:r>
              <a:rPr lang="ar-IQ" sz="1600" b="1" u="sng" dirty="0" smtClean="0"/>
              <a:t>الوعد :-</a:t>
            </a:r>
          </a:p>
          <a:p>
            <a:pPr algn="r">
              <a:buNone/>
            </a:pPr>
            <a:r>
              <a:rPr lang="ar-IQ" sz="1600" dirty="0" smtClean="0"/>
              <a:t>اولا- ان يبرز الجانب التربوي في الوعد الذي ينص على مايأتي :-</a:t>
            </a:r>
          </a:p>
          <a:p>
            <a:pPr algn="r">
              <a:buNone/>
            </a:pPr>
            <a:r>
              <a:rPr lang="en-US" sz="1600" dirty="0" smtClean="0"/>
              <a:t>  </a:t>
            </a:r>
            <a:r>
              <a:rPr lang="ar-IQ" sz="1600" dirty="0" smtClean="0"/>
              <a:t>       أ- القيام بواجبي نحو الله والوطن .    </a:t>
            </a:r>
          </a:p>
          <a:p>
            <a:pPr algn="r">
              <a:buNone/>
            </a:pPr>
            <a:r>
              <a:rPr lang="ar-IQ" sz="1600" dirty="0" smtClean="0"/>
              <a:t>       ب- اساعد الناس في جميع الظروف والاحوال .</a:t>
            </a:r>
          </a:p>
          <a:p>
            <a:pPr algn="r">
              <a:buNone/>
            </a:pPr>
            <a:r>
              <a:rPr lang="ar-IQ" sz="1600" dirty="0" smtClean="0"/>
              <a:t>       ج- اعمل بقانون الكشافة .</a:t>
            </a:r>
          </a:p>
          <a:p>
            <a:pPr algn="r">
              <a:buNone/>
            </a:pPr>
            <a:endParaRPr lang="ar-IQ" sz="1600" b="1" u="sng" dirty="0" smtClean="0"/>
          </a:p>
          <a:p>
            <a:pPr algn="r">
              <a:buNone/>
            </a:pPr>
            <a:r>
              <a:rPr lang="ar-IQ" sz="1600" b="1" u="sng" dirty="0" smtClean="0"/>
              <a:t>القانون:-</a:t>
            </a:r>
          </a:p>
          <a:p>
            <a:pPr algn="r">
              <a:buNone/>
            </a:pPr>
            <a:r>
              <a:rPr lang="en-US" sz="1600" dirty="0" smtClean="0"/>
              <a:t> </a:t>
            </a:r>
            <a:r>
              <a:rPr lang="ar-IQ" sz="1600" dirty="0" smtClean="0"/>
              <a:t>1- الكشاف وؤمن بالله ويخلص .                                     8- الكشاف مقتصد .</a:t>
            </a:r>
          </a:p>
          <a:p>
            <a:pPr algn="r">
              <a:buNone/>
            </a:pPr>
            <a:r>
              <a:rPr lang="en-US" sz="1600" dirty="0" smtClean="0"/>
              <a:t> </a:t>
            </a:r>
            <a:r>
              <a:rPr lang="ar-IQ" sz="1600" dirty="0" smtClean="0"/>
              <a:t>2- الكشاف صادق يفي بوعده ويعتمد عليه .                        9- الكشاف نظيف الفكر طاهر القول والعمل .</a:t>
            </a:r>
          </a:p>
          <a:p>
            <a:pPr>
              <a:buNone/>
            </a:pPr>
            <a:r>
              <a:rPr lang="ar-IQ" sz="1600" dirty="0" smtClean="0"/>
              <a:t>3- الكشاف ايجابي نافع يساعد الناس .                              10-الكشاف يتقن عمله ويحب النظام .</a:t>
            </a:r>
            <a:r>
              <a:rPr lang="en-US" sz="1600" dirty="0" smtClean="0"/>
              <a:t> </a:t>
            </a:r>
            <a:endParaRPr lang="ar-IQ" sz="1600" dirty="0" smtClean="0"/>
          </a:p>
          <a:p>
            <a:pPr algn="r">
              <a:buNone/>
            </a:pPr>
            <a:r>
              <a:rPr lang="ar-IQ" sz="1600" dirty="0" smtClean="0"/>
              <a:t>4- الكشاف صديق لكل صديق .</a:t>
            </a:r>
          </a:p>
          <a:p>
            <a:pPr algn="r">
              <a:buNone/>
            </a:pPr>
            <a:r>
              <a:rPr lang="ar-IQ" sz="1600" dirty="0" smtClean="0"/>
              <a:t>5- الكشاف شهم .</a:t>
            </a:r>
          </a:p>
          <a:p>
            <a:pPr algn="r">
              <a:buNone/>
            </a:pPr>
            <a:r>
              <a:rPr lang="ar-IQ" sz="1600" dirty="0" smtClean="0"/>
              <a:t>6- الكشاف يحب الطبيعة يحافظ عليها .</a:t>
            </a:r>
          </a:p>
          <a:p>
            <a:pPr algn="r">
              <a:buNone/>
            </a:pPr>
            <a:r>
              <a:rPr lang="ar-IQ" sz="1600" dirty="0" smtClean="0"/>
              <a:t>7- الكشاف شجاع .      </a:t>
            </a:r>
            <a:endParaRPr lang="ar-IQ" sz="1600" dirty="0"/>
          </a:p>
        </p:txBody>
      </p:sp>
      <p:sp>
        <p:nvSpPr>
          <p:cNvPr id="2" name="Title 1"/>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6096000"/>
          </a:xfrm>
        </p:spPr>
        <p:txBody>
          <a:bodyPr>
            <a:normAutofit/>
          </a:bodyPr>
          <a:lstStyle/>
          <a:p>
            <a:pPr algn="ctr">
              <a:buNone/>
            </a:pPr>
            <a:r>
              <a:rPr lang="ar-IQ" sz="2000" b="1" u="sng" dirty="0" smtClean="0"/>
              <a:t>التطبيقات العملية لحركة الكشافة:</a:t>
            </a:r>
            <a:r>
              <a:rPr lang="ar-IQ" sz="2000" dirty="0" smtClean="0"/>
              <a:t> </a:t>
            </a:r>
          </a:p>
          <a:p>
            <a:pPr>
              <a:buNone/>
            </a:pPr>
            <a:r>
              <a:rPr lang="ar-IQ" sz="1600" dirty="0" smtClean="0"/>
              <a:t>اولا- المثل في التربية الكشفية .</a:t>
            </a:r>
          </a:p>
          <a:p>
            <a:pPr>
              <a:buNone/>
            </a:pPr>
            <a:r>
              <a:rPr lang="ar-IQ" sz="1600" dirty="0" smtClean="0"/>
              <a:t>ثانيا- تقاليد علم الدولة .</a:t>
            </a:r>
          </a:p>
          <a:p>
            <a:pPr>
              <a:buNone/>
            </a:pPr>
            <a:r>
              <a:rPr lang="ar-IQ" sz="1600" dirty="0" smtClean="0"/>
              <a:t>ثالثا- النظام والضبط .</a:t>
            </a:r>
          </a:p>
          <a:p>
            <a:pPr>
              <a:buNone/>
            </a:pPr>
            <a:r>
              <a:rPr lang="ar-IQ" sz="1600" dirty="0" smtClean="0"/>
              <a:t>رابعا- الملابس الكشفية .</a:t>
            </a:r>
          </a:p>
          <a:p>
            <a:pPr>
              <a:buNone/>
            </a:pPr>
            <a:r>
              <a:rPr lang="ar-IQ" sz="1600" dirty="0" smtClean="0"/>
              <a:t>خامسا- الاشراف والتفتيش .</a:t>
            </a:r>
          </a:p>
          <a:p>
            <a:pPr>
              <a:buNone/>
            </a:pPr>
            <a:r>
              <a:rPr lang="ar-IQ" sz="1600" b="1" dirty="0" smtClean="0"/>
              <a:t>اولا- المثل في التربية الكشفية :</a:t>
            </a:r>
            <a:endParaRPr lang="ar-IQ" sz="1600" dirty="0" smtClean="0"/>
          </a:p>
          <a:p>
            <a:pPr>
              <a:buNone/>
            </a:pPr>
            <a:r>
              <a:rPr lang="ar-IQ" sz="1600" dirty="0" smtClean="0"/>
              <a:t>وتنقسم الى المثل الحسية والمثل المعنوية وفيما يلي شرح المثل بالتفصيل :</a:t>
            </a:r>
          </a:p>
          <a:p>
            <a:pPr>
              <a:buNone/>
            </a:pPr>
            <a:r>
              <a:rPr lang="ar-IQ" sz="1600" b="1" dirty="0" smtClean="0"/>
              <a:t>أ-المثل الحسية </a:t>
            </a:r>
            <a:r>
              <a:rPr lang="ar-IQ" sz="1600" dirty="0" smtClean="0"/>
              <a:t>:وتشمل القائد – الرموز – الشعارات :</a:t>
            </a:r>
          </a:p>
          <a:p>
            <a:pPr>
              <a:buNone/>
            </a:pPr>
            <a:r>
              <a:rPr lang="ar-IQ" sz="1600" b="1" dirty="0" smtClean="0"/>
              <a:t>القائد :</a:t>
            </a:r>
            <a:r>
              <a:rPr lang="ar-IQ" sz="1600" dirty="0" smtClean="0"/>
              <a:t>للقائد صفات 1- التحفظ في اقواله واعماله وحركاته .</a:t>
            </a:r>
          </a:p>
          <a:p>
            <a:pPr>
              <a:buNone/>
            </a:pPr>
            <a:r>
              <a:rPr lang="ar-IQ" sz="1600" b="1" dirty="0" smtClean="0"/>
              <a:t>                         </a:t>
            </a:r>
            <a:r>
              <a:rPr lang="ar-IQ" sz="1600" dirty="0" smtClean="0"/>
              <a:t>2- الاهتمام بالمظهر اي ان يكون ذا قيافة جيدة .</a:t>
            </a:r>
          </a:p>
          <a:p>
            <a:pPr>
              <a:buNone/>
            </a:pPr>
            <a:r>
              <a:rPr lang="ar-IQ" sz="1600" dirty="0" smtClean="0"/>
              <a:t>                         3- ان يتصف بالجد والحزم .</a:t>
            </a:r>
          </a:p>
          <a:p>
            <a:pPr>
              <a:buNone/>
            </a:pPr>
            <a:r>
              <a:rPr lang="ar-IQ" sz="1600" dirty="0" smtClean="0"/>
              <a:t>                         4- الاهتمام بالفتى اي يكون اذنا صاغيا ومدركا لما يقدم من اعمال ويهتم بالقائمين بها .</a:t>
            </a:r>
          </a:p>
          <a:p>
            <a:pPr>
              <a:buNone/>
            </a:pPr>
            <a:r>
              <a:rPr lang="ar-IQ" sz="1600" dirty="0" smtClean="0"/>
              <a:t>                         5- الاهتمام بحل مشاكل الكشافين دون تمييز .</a:t>
            </a:r>
          </a:p>
          <a:p>
            <a:pPr>
              <a:buNone/>
            </a:pPr>
            <a:r>
              <a:rPr lang="ar-IQ" sz="1600" b="1" dirty="0" smtClean="0"/>
              <a:t>واجبات القائد :</a:t>
            </a:r>
            <a:endParaRPr lang="ar-IQ" sz="1600" dirty="0" smtClean="0"/>
          </a:p>
          <a:p>
            <a:pPr>
              <a:buNone/>
            </a:pPr>
            <a:r>
              <a:rPr lang="ar-IQ" sz="1600" b="1" dirty="0" smtClean="0"/>
              <a:t>               </a:t>
            </a:r>
            <a:r>
              <a:rPr lang="ar-IQ" sz="1600" dirty="0" smtClean="0"/>
              <a:t>1- معرفة عمر الفتى وميوله وقدراته .            3- ملاحظة الافراد وتوجههم الوجهة الصحيحة .</a:t>
            </a:r>
          </a:p>
          <a:p>
            <a:pPr>
              <a:buNone/>
            </a:pPr>
            <a:r>
              <a:rPr lang="ar-IQ" sz="1600" b="1" dirty="0" smtClean="0"/>
              <a:t>               </a:t>
            </a:r>
            <a:r>
              <a:rPr lang="ar-IQ" sz="1600" dirty="0" smtClean="0"/>
              <a:t>2- يهتم برفع مستواه تلقائيا وبصورة مستمرة .   4- تخطيط منهاج الفرقة وتنفيذها بالتشاور مع مساعديه .</a:t>
            </a:r>
          </a:p>
          <a:p>
            <a:pPr>
              <a:buNone/>
            </a:pPr>
            <a:r>
              <a:rPr lang="ar-IQ" sz="1600" dirty="0" smtClean="0"/>
              <a:t>                                   5- تدريب امراء الرهوط وان يكون على اتصال بالكشافة العالمية ملما بما يستجد.</a:t>
            </a:r>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43600"/>
          </a:xfrm>
        </p:spPr>
        <p:txBody>
          <a:bodyPr>
            <a:normAutofit/>
          </a:bodyPr>
          <a:lstStyle/>
          <a:p>
            <a:pPr>
              <a:buNone/>
            </a:pPr>
            <a:r>
              <a:rPr lang="ar-IQ" sz="1600" b="1" dirty="0" smtClean="0"/>
              <a:t>الرموز :</a:t>
            </a:r>
            <a:r>
              <a:rPr lang="ar-IQ" sz="1600" dirty="0" smtClean="0"/>
              <a:t>1- رمز الرهط ويرسم على علم مثلث .             </a:t>
            </a:r>
          </a:p>
          <a:p>
            <a:pPr>
              <a:buNone/>
            </a:pPr>
            <a:r>
              <a:rPr lang="ar-IQ" sz="1600" dirty="0" smtClean="0"/>
              <a:t>           2- رمز الفرقة ويتمثل بالمنديل ولايسمح بارتدائه الا للكشاف الذي يبنتهي حفلة الوعد .</a:t>
            </a:r>
          </a:p>
          <a:p>
            <a:pPr>
              <a:buNone/>
            </a:pPr>
            <a:r>
              <a:rPr lang="ar-IQ" sz="1600" b="1" dirty="0" smtClean="0"/>
              <a:t>           </a:t>
            </a:r>
            <a:r>
              <a:rPr lang="ar-IQ" sz="1600" dirty="0" smtClean="0"/>
              <a:t>3- الاعلام وتشمل أ- علم الدولة .</a:t>
            </a:r>
          </a:p>
          <a:p>
            <a:pPr>
              <a:buNone/>
            </a:pPr>
            <a:r>
              <a:rPr lang="ar-IQ" sz="1600" b="1" dirty="0" smtClean="0"/>
              <a:t>                                  </a:t>
            </a:r>
            <a:r>
              <a:rPr lang="ar-IQ" sz="1600" dirty="0" smtClean="0"/>
              <a:t>ب- علم الاشبال .</a:t>
            </a:r>
          </a:p>
          <a:p>
            <a:pPr>
              <a:buNone/>
            </a:pPr>
            <a:r>
              <a:rPr lang="ar-IQ" sz="1600" b="1" dirty="0" smtClean="0"/>
              <a:t>                                 </a:t>
            </a:r>
            <a:r>
              <a:rPr lang="ar-IQ" sz="1600" dirty="0" smtClean="0"/>
              <a:t> ج- علم الكشافة .</a:t>
            </a:r>
          </a:p>
          <a:p>
            <a:pPr>
              <a:buNone/>
            </a:pPr>
            <a:r>
              <a:rPr lang="ar-IQ" sz="1600" b="1" dirty="0" smtClean="0"/>
              <a:t>                                 </a:t>
            </a:r>
            <a:r>
              <a:rPr lang="ar-IQ" sz="1600" dirty="0" smtClean="0"/>
              <a:t> د- علم الجوالة .</a:t>
            </a:r>
          </a:p>
          <a:p>
            <a:pPr>
              <a:buNone/>
            </a:pPr>
            <a:r>
              <a:rPr lang="ar-IQ" sz="1600" dirty="0" smtClean="0"/>
              <a:t>واعلام اخرى مثل العلم الكشفي العالمي واقسام الكشافي البحري والجوي .</a:t>
            </a:r>
          </a:p>
          <a:p>
            <a:pPr>
              <a:buNone/>
            </a:pPr>
            <a:r>
              <a:rPr lang="ar-IQ" sz="1600" b="1" dirty="0" smtClean="0"/>
              <a:t>الشعارات :</a:t>
            </a:r>
            <a:r>
              <a:rPr lang="ar-IQ" sz="1600" dirty="0" smtClean="0"/>
              <a:t>ويتمثل أ- الاشبال              ابذل جهدي</a:t>
            </a:r>
          </a:p>
          <a:p>
            <a:pPr>
              <a:buNone/>
            </a:pPr>
            <a:r>
              <a:rPr lang="ar-IQ" sz="1600" b="1" dirty="0" smtClean="0"/>
              <a:t>                       </a:t>
            </a:r>
            <a:r>
              <a:rPr lang="ar-IQ" sz="1600" dirty="0" smtClean="0"/>
              <a:t>ب-الكشافة             كن مستعدا</a:t>
            </a:r>
          </a:p>
          <a:p>
            <a:pPr>
              <a:buNone/>
            </a:pPr>
            <a:r>
              <a:rPr lang="ar-IQ" sz="1600" b="1" dirty="0" smtClean="0"/>
              <a:t>          </a:t>
            </a:r>
            <a:r>
              <a:rPr lang="ar-IQ" sz="1600" dirty="0" smtClean="0"/>
              <a:t>             ج-الكشاف المتقدم    افق واسع</a:t>
            </a:r>
          </a:p>
          <a:p>
            <a:pPr>
              <a:buNone/>
            </a:pPr>
            <a:r>
              <a:rPr lang="ar-IQ" sz="1600" b="1" dirty="0" smtClean="0"/>
              <a:t> </a:t>
            </a:r>
            <a:r>
              <a:rPr lang="ar-IQ" sz="1600" dirty="0" smtClean="0"/>
              <a:t>                     د- الجوالة              الخدمة العامة</a:t>
            </a:r>
          </a:p>
          <a:p>
            <a:pPr>
              <a:buNone/>
            </a:pPr>
            <a:r>
              <a:rPr lang="ar-IQ" sz="1600" b="1" dirty="0" smtClean="0"/>
              <a:t>علامة الكشاف :</a:t>
            </a:r>
            <a:r>
              <a:rPr lang="ar-IQ" sz="1600" dirty="0" smtClean="0"/>
              <a:t>وهي ان يرفع الكشاف الاصابع الثلاثة لليد اليمنى بموازاة الكتف ويوضع الابهام فوق الخنصر وهذا يرمز الى الكشافة انها تربية اخاء يعطف فيها الكبير على الصغير وهو ذلك رمزا للعهد الكشفي .</a:t>
            </a:r>
          </a:p>
          <a:p>
            <a:pPr>
              <a:buNone/>
            </a:pPr>
            <a:r>
              <a:rPr lang="ar-IQ" sz="1600" b="1" dirty="0" smtClean="0"/>
              <a:t>المصافحة :</a:t>
            </a:r>
            <a:r>
              <a:rPr lang="ar-IQ" sz="1600" dirty="0" smtClean="0"/>
              <a:t>وهي تكون باليد اليسرى لتفريق الكشاف على سواه ويرفع الابهام الى الاعلى بينما يخفض الخنصر الى الاسفل وتبقى الاصابع الثلاثة الاخرى ممدودة وتدل على المحبة والود .</a:t>
            </a:r>
          </a:p>
          <a:p>
            <a:pPr>
              <a:buNone/>
            </a:pPr>
            <a:r>
              <a:rPr lang="ar-IQ" sz="1600" b="1" dirty="0" smtClean="0"/>
              <a:t>التحية :</a:t>
            </a:r>
            <a:r>
              <a:rPr lang="ar-IQ" sz="1600" dirty="0" smtClean="0"/>
              <a:t>وتعد تحية الكشاف وسيلة للتعارف بين كشافي العالم فهي تؤدي بثلاثة اصابع حيث تذكر الكشاف بالوعد الذي قطعه على نفسه اثناء انتمائه الى الكشافة اما اصبع الابهام يكون فوق الخنصر وهذا يدل على ان الكشافة هي الاخ الكبير يعطف على الصغير وتؤدى برفع اليد اليمنى جانبا حتى تلمس السبابة الجبهة اليمنى وتستعمل في تحية علم الدولة عند رفعه وانزاله ،عزف السلام الجمهوري،تحية القادة والمساعدين،تحية فرق الكشافة عند مرورهم،تحية الاعلام الكشفية.</a:t>
            </a:r>
            <a:endParaRPr lang="ar-IQ" sz="1600" b="1" dirty="0" smtClean="0"/>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pPr>
              <a:buNone/>
            </a:pPr>
            <a:r>
              <a:rPr lang="ar-IQ" sz="1600" b="1" dirty="0" smtClean="0"/>
              <a:t>ثانيا- 1- القانون :</a:t>
            </a:r>
          </a:p>
          <a:p>
            <a:pPr>
              <a:buNone/>
            </a:pPr>
            <a:r>
              <a:rPr lang="ar-IQ" sz="1600" b="1" dirty="0" smtClean="0"/>
              <a:t>            </a:t>
            </a:r>
            <a:r>
              <a:rPr lang="ar-IQ" sz="1600" dirty="0" smtClean="0"/>
              <a:t>      وهو عبارة عن جملة من الخصال الحميدة المرغوب فيها بكل المجتمعات على اخلاقها كما انها تلائم جميع الظروف وهذه الخصال هي :صادقا-مخلصا-نافعا-ودودا-مؤدبا-مطيعا-باشا-نظيفا في القول والفكروالعمل-رقيقا-مقتصدا.</a:t>
            </a:r>
          </a:p>
          <a:p>
            <a:pPr>
              <a:buNone/>
            </a:pPr>
            <a:r>
              <a:rPr lang="ar-IQ" sz="1600" b="1" dirty="0" smtClean="0"/>
              <a:t>       2- الوعد :</a:t>
            </a:r>
            <a:endParaRPr lang="ar-IQ" sz="1600" dirty="0" smtClean="0"/>
          </a:p>
          <a:p>
            <a:pPr>
              <a:buNone/>
            </a:pPr>
            <a:r>
              <a:rPr lang="ar-IQ" sz="1600" b="1" dirty="0" smtClean="0"/>
              <a:t>                    </a:t>
            </a:r>
            <a:r>
              <a:rPr lang="ar-IQ" sz="1600" dirty="0" smtClean="0"/>
              <a:t>وفيه يقسم الكشاف بان يقوم بالواجبات المترتبة عليه نحو الله والوطن وانه يكون في خدمة الناس ومساعدتهم في جميع الظروف وان يعمل بقانون الكشافة وقد جعل شرفه الرقيب على نفسه والدافع لبذل جهده .</a:t>
            </a:r>
          </a:p>
          <a:p>
            <a:pPr>
              <a:buNone/>
            </a:pPr>
            <a:endParaRPr lang="ar-IQ" sz="1600" dirty="0" smtClean="0"/>
          </a:p>
          <a:p>
            <a:pPr>
              <a:buNone/>
            </a:pPr>
            <a:r>
              <a:rPr lang="ar-IQ" sz="2000" b="1" dirty="0" smtClean="0"/>
              <a:t>ثانيا- تقاليد علم الدولة:</a:t>
            </a:r>
            <a:r>
              <a:rPr lang="ar-IQ" sz="1600" dirty="0" smtClean="0"/>
              <a:t>يعد العلم الوطني شعارا للدولة ورمزا لقوتها وعزتها لذلك يجب موضع اجلال واحترام في جميع حالاته ولايستعمل في غير الاغراض الرسمية.</a:t>
            </a:r>
          </a:p>
          <a:p>
            <a:pPr>
              <a:buNone/>
            </a:pPr>
            <a:r>
              <a:rPr lang="ar-IQ" sz="1600" b="1" dirty="0" smtClean="0"/>
              <a:t>القواعد العامة لسير ووضع العلم في المناسبات المختلفة :</a:t>
            </a:r>
          </a:p>
          <a:p>
            <a:pPr>
              <a:buNone/>
            </a:pPr>
            <a:r>
              <a:rPr lang="ar-IQ" sz="1600" dirty="0" smtClean="0"/>
              <a:t>1- عند سير العلم مع عدة اعلام فان حامله يجب ان يسير في المقدمة او في وسط الاعلام الاخرى .</a:t>
            </a:r>
          </a:p>
          <a:p>
            <a:pPr>
              <a:buNone/>
            </a:pPr>
            <a:r>
              <a:rPr lang="ar-IQ" sz="1600" dirty="0" smtClean="0"/>
              <a:t>2- يرفع العلم الوطني وحده على سارية مستقلة بحيث يكون مكان الصدارة واذا رفع على اعلام اخرى فانه يرفع على السارية الاصلية مع الاعلام الاخرى ويجب ان يكون على يمينها.</a:t>
            </a:r>
          </a:p>
          <a:p>
            <a:pPr>
              <a:buNone/>
            </a:pPr>
            <a:r>
              <a:rPr lang="ar-IQ" sz="1600" dirty="0" smtClean="0"/>
              <a:t>3- تكون عملية رفع العلم سريعة وعملية انزاله بطيئة كما يجب عدم ملامسة اي جزء منه للارض عند انزاله .</a:t>
            </a:r>
          </a:p>
          <a:p>
            <a:pPr>
              <a:buNone/>
            </a:pPr>
            <a:r>
              <a:rPr lang="ar-IQ" sz="1600" dirty="0" smtClean="0"/>
              <a:t>4- اذا وضع العلم الوطني مع علم اخر بشكل متقاطع يجب ان تكون سارية العلم الوطني فوق سارية العلم الاخر وعلى جهة اليمين .</a:t>
            </a:r>
          </a:p>
          <a:p>
            <a:pPr>
              <a:buNone/>
            </a:pPr>
            <a:r>
              <a:rPr lang="ar-IQ" sz="1600" dirty="0" smtClean="0"/>
              <a:t>5- اذا وضع بجوار المتكلم في ندوة او محاضرة او مؤتمر صحفي فيجب ان يوضع على يمين المنصة على سارية لاتقل عن ارتفاعها 25سم تقريبا ويجب ان لايفرش على المائدة كغطاء .</a:t>
            </a:r>
          </a:p>
          <a:p>
            <a:pPr>
              <a:buNone/>
            </a:pPr>
            <a:r>
              <a:rPr lang="ar-IQ" sz="1600" dirty="0" smtClean="0"/>
              <a:t>6- عند تنكيس العلم في الحداد الرسمي يرفع حتى نهاية السارية ثم ينزل الى الثلث وعند انتهاء الحداد يرفع الى الاعلى.</a:t>
            </a:r>
          </a:p>
          <a:p>
            <a:pPr>
              <a:buNone/>
            </a:pPr>
            <a:r>
              <a:rPr lang="ar-IQ" sz="1600" dirty="0" smtClean="0"/>
              <a:t>7- يستثنى من حالة التنكيس العلم العراقي والعلم السعودي كونهما يحملان اسم الله سبحانه وتعالى .</a:t>
            </a:r>
          </a:p>
          <a:p>
            <a:pPr>
              <a:buNone/>
            </a:pPr>
            <a:r>
              <a:rPr lang="ar-IQ" sz="1600" dirty="0" smtClean="0"/>
              <a:t>8- يرفع العلم في المخيمات الكشفية بعد التفتيش وقبل بدء البرنامج الصباحي .</a:t>
            </a:r>
          </a:p>
          <a:p>
            <a:pPr>
              <a:buNone/>
            </a:pPr>
            <a:r>
              <a:rPr lang="ar-IQ" sz="1600" dirty="0" smtClean="0"/>
              <a:t>9- الاعلام التي ينتهي استعمالها تحفظ في صندوق خاص وتوضع مع كل منها وثيقة تكتب فيها الاحداث التي رفع فيها .</a:t>
            </a:r>
          </a:p>
          <a:p>
            <a:pPr>
              <a:buNone/>
            </a:pPr>
            <a:r>
              <a:rPr lang="ar-IQ" sz="1600" dirty="0" smtClean="0"/>
              <a:t>10- اذا رفع العلم الوطني راسيا على الحائط فيكون اللون الاحمر يمينا واذا افقيا فيكون اللون الاحمر الى الاعلى .</a:t>
            </a:r>
            <a:endParaRPr lang="en-US" sz="1600" dirty="0" smtClean="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880</TotalTime>
  <Words>2356</Words>
  <Application>Microsoft Office PowerPoint</Application>
  <PresentationFormat>On-screen Show (4:3)</PresentationFormat>
  <Paragraphs>161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محاضرات مادة التربية الكشفية</vt:lpstr>
      <vt:lpstr>تاريخ التربية الكشفية</vt:lpstr>
      <vt:lpstr>PowerPoint Presentation</vt:lpstr>
      <vt:lpstr>التربية الكشفية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الكشفية</dc:title>
  <dc:creator>Abdalnaser</dc:creator>
  <cp:lastModifiedBy>Ban</cp:lastModifiedBy>
  <cp:revision>93</cp:revision>
  <dcterms:created xsi:type="dcterms:W3CDTF">2006-08-16T00:00:00Z</dcterms:created>
  <dcterms:modified xsi:type="dcterms:W3CDTF">2015-01-24T07:12:06Z</dcterms:modified>
</cp:coreProperties>
</file>